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3" r:id="rId3"/>
    <p:sldId id="472" r:id="rId4"/>
    <p:sldId id="483" r:id="rId5"/>
    <p:sldId id="473" r:id="rId6"/>
    <p:sldId id="376" r:id="rId7"/>
    <p:sldId id="259" r:id="rId8"/>
    <p:sldId id="356" r:id="rId9"/>
    <p:sldId id="340" r:id="rId10"/>
    <p:sldId id="361" r:id="rId11"/>
    <p:sldId id="333" r:id="rId12"/>
    <p:sldId id="429" r:id="rId13"/>
    <p:sldId id="484" r:id="rId14"/>
    <p:sldId id="485" r:id="rId15"/>
    <p:sldId id="480" r:id="rId16"/>
    <p:sldId id="481" r:id="rId17"/>
    <p:sldId id="482" r:id="rId18"/>
    <p:sldId id="422" r:id="rId19"/>
    <p:sldId id="474" r:id="rId20"/>
    <p:sldId id="475" r:id="rId21"/>
    <p:sldId id="477" r:id="rId22"/>
    <p:sldId id="430" r:id="rId23"/>
    <p:sldId id="478" r:id="rId24"/>
    <p:sldId id="479" r:id="rId25"/>
    <p:sldId id="454" r:id="rId26"/>
    <p:sldId id="437" r:id="rId27"/>
    <p:sldId id="45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CE963-8CA5-48EF-B90C-8476E8ECAB42}">
          <p14:sldIdLst>
            <p14:sldId id="256"/>
            <p14:sldId id="303"/>
            <p14:sldId id="472"/>
            <p14:sldId id="483"/>
            <p14:sldId id="473"/>
            <p14:sldId id="376"/>
            <p14:sldId id="259"/>
            <p14:sldId id="356"/>
            <p14:sldId id="340"/>
            <p14:sldId id="361"/>
            <p14:sldId id="333"/>
            <p14:sldId id="429"/>
            <p14:sldId id="484"/>
            <p14:sldId id="485"/>
            <p14:sldId id="480"/>
            <p14:sldId id="481"/>
            <p14:sldId id="482"/>
            <p14:sldId id="422"/>
            <p14:sldId id="474"/>
            <p14:sldId id="475"/>
            <p14:sldId id="477"/>
          </p14:sldIdLst>
        </p14:section>
        <p14:section name="Untitled Section" id="{BCF92B27-1FD4-41D7-A378-3F1BC338DD7B}">
          <p14:sldIdLst>
            <p14:sldId id="430"/>
            <p14:sldId id="478"/>
            <p14:sldId id="479"/>
            <p14:sldId id="454"/>
            <p14:sldId id="437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3842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A21D3-A3A9-431C-89CF-DB88DD5B4E11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A3A12-4853-4963-B3B8-47A9B3FD5F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52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3A12-4853-4963-B3B8-47A9B3FD5F9A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60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3A12-4853-4963-B3B8-47A9B3FD5F9A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712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3A12-4853-4963-B3B8-47A9B3FD5F9A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10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/>
            <a:fld id="{A30A3A12-4853-4963-B3B8-47A9B3FD5F9A}" type="slidenum">
              <a:rPr lang="en-IN">
                <a:solidFill>
                  <a:prstClr val="black"/>
                </a:solidFill>
                <a:latin typeface="Calibri"/>
              </a:rPr>
              <a:pPr defTabSz="924916"/>
              <a:t>11</a:t>
            </a:fld>
            <a:endParaRPr lang="en-IN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6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3A12-4853-4963-B3B8-47A9B3FD5F9A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60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3A12-4853-4963-B3B8-47A9B3FD5F9A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40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3A12-4853-4963-B3B8-47A9B3FD5F9A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3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3A12-4853-4963-B3B8-47A9B3FD5F9A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97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3A12-4853-4963-B3B8-47A9B3FD5F9A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92C8-901C-435C-8793-881C2E714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EB022-53E0-4316-B8FC-309D91F2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6DE40-9993-4AB7-B367-ECCF9E9D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96505-9783-4AD6-9D2C-3892F3B3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317E0-B9A8-43EA-A9A3-C0543009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90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7069-3175-441B-8C59-76995C88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636B-96CC-4833-AD1D-353CA3C1D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89E59-C3AC-4E42-A306-B4EC830E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DAF0-C2D8-4B07-AB6E-6A0BC80A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6ADA4-024E-4BE8-A25D-6256CBAA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932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A7D79-4148-41F2-BB60-8744025C2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1B112-FD99-408A-8B29-1AA0674ED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0DEEF-54E6-404F-814F-291F5907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D8BD4-DF0E-4FD0-9F94-563464C5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F1205-021A-45AB-AB4D-8A9B569A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75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4EFF-1F2B-4915-9EF8-CE7145B0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E79DB-95D3-4228-90BC-E3154E778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40702-CC05-4A3F-B30B-2ECC018F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2D059-9E27-4257-8563-E481D0BB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C8025-E576-4F1A-AC7F-F3876590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20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DB94-78D4-4B54-BDAB-D265BF54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1D44F-9901-4773-9E09-DFAB6B64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67AB5-24CD-40B1-8A0B-07DF956F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1DCB8-F742-4E2C-BB76-1836A6BD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1FD3-05DB-4690-A98C-2660E0CE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13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C1AA-E92D-4A0A-8043-B27564A2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DFB8D-E906-4B6D-AAE6-CA5CD4162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B9FD5-8784-4BFB-99C8-5616BFAE9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01E8C-4272-49AB-827B-12A3D9A5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8A9FE-0443-46D7-A1C2-9F4E8D11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610EF-D2EC-474B-BB48-6B652B37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9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E9CA-49E8-4819-A66F-FBE8259D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7E040-9968-436D-887A-96CB0D823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CB1C4-9870-4207-99D3-F3C35D537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AAAFA-9461-40A8-BF71-8B896CF66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3A347-692D-4340-8030-24EF75D27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9F7D-FDC2-408D-B6A5-3A44E978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49D197-9AEA-486A-94DF-1F8475CF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A4472-4C9D-41F1-91EA-23361173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21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F2BD-2350-480F-91AB-CEBCF27D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D5791-D30F-4A07-9992-052A701C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A6813-BC32-4B3E-9404-77AB9627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CBF6C-5532-4B05-9B12-E56A082C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48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7C1F7-55C9-4609-83FD-46039C27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EF444-F512-4985-98B4-4F95F337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FC9D4-377C-46E6-A357-FD7FA003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03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EBF4-EA3D-478D-87B1-7B2EF6D4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5781C-C750-4359-ABEA-1269B2B6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290A9-62AD-46CC-A3E8-55D0A5368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D19AA-EE04-4C9E-B72D-A50104CB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B2834-F99F-477D-8204-E130E6B4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E4799-0ECA-4A42-91E4-92E84E78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7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B712-9A81-4C0E-84B7-A9311F65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56AD8-3A83-480A-BC7C-CF9270FB6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CB433-980E-43F5-942D-A794CD22D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16C4C-80E9-4F00-8E00-226C6CD2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07D48-FC46-452D-8371-17F313D1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CFC2C-5A71-43CA-A1EC-B39BD4F8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54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263AA-73E2-4C6A-896E-22E8ED1C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4105A-CFC6-4946-AC90-1F0E1193B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FA0A7-7B6C-4E5E-9D18-2DEB23C1D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FA25-1E48-446B-B513-66A41E9EF366}" type="datetimeFigureOut">
              <a:rPr lang="en-IN" smtClean="0"/>
              <a:pPr/>
              <a:t>16-02-2024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1F4BC-A389-497E-AB18-5D807A952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36353-5710-4A40-BB89-B80EE3FA8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FA0F-E57E-4C52-B508-9D67F87A40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30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FF7ADC9-8FA3-4340-BADE-ACE97609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70" y="4219948"/>
            <a:ext cx="10663517" cy="245875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ELECTRICAL RESEARCH AND TESTING ORGANISATION</a:t>
            </a:r>
            <a:br>
              <a:rPr lang="en-IN" sz="1800" dirty="0"/>
            </a:br>
            <a:r>
              <a:rPr lang="en-US" sz="1800" b="1" dirty="0"/>
              <a:t>Plot No. 747, Manjusar </a:t>
            </a:r>
            <a:r>
              <a:rPr lang="en-US" sz="1800" b="1" dirty="0" err="1"/>
              <a:t>Village,B</a:t>
            </a:r>
            <a:r>
              <a:rPr lang="en-US" sz="1800" b="1" dirty="0"/>
              <a:t>/H Gurukrupa </a:t>
            </a:r>
            <a:r>
              <a:rPr lang="en-US" sz="1800" b="1" dirty="0" err="1"/>
              <a:t>Farm,Savli</a:t>
            </a:r>
            <a:r>
              <a:rPr lang="en-US" sz="1800" b="1" dirty="0"/>
              <a:t>-Vadodara Road,</a:t>
            </a:r>
            <a:br>
              <a:rPr lang="en-IN" sz="1800" b="1" dirty="0"/>
            </a:br>
            <a:r>
              <a:rPr lang="en-US" sz="1800" b="1" dirty="0"/>
              <a:t>Taluka : </a:t>
            </a:r>
            <a:r>
              <a:rPr lang="en-US" sz="1800" b="1" dirty="0" err="1"/>
              <a:t>Savli</a:t>
            </a:r>
            <a:r>
              <a:rPr lang="en-US" sz="1800" b="1" dirty="0"/>
              <a:t>, District : Vadodara - 391775</a:t>
            </a:r>
            <a:br>
              <a:rPr lang="en-IN" sz="1800" b="1" dirty="0"/>
            </a:br>
            <a:r>
              <a:rPr lang="en-US" sz="1800" b="1" dirty="0"/>
              <a:t>Gujarat, India.</a:t>
            </a:r>
            <a:br>
              <a:rPr lang="en-IN" sz="1800" b="1" dirty="0"/>
            </a:br>
            <a:r>
              <a:rPr lang="en-US" sz="1800" b="1" dirty="0"/>
              <a:t> </a:t>
            </a:r>
            <a:br>
              <a:rPr lang="en-IN" sz="1800" b="1" dirty="0"/>
            </a:br>
            <a:r>
              <a:rPr lang="en-US" sz="1800" b="1" dirty="0"/>
              <a:t>    	     E mail ID : </a:t>
            </a:r>
            <a:r>
              <a:rPr lang="en-US" sz="1800" u="sng" dirty="0"/>
              <a:t>lab.head@erto.in/info@erto.in,</a:t>
            </a:r>
            <a:br>
              <a:rPr lang="en-IN" sz="1800" dirty="0"/>
            </a:br>
            <a:r>
              <a:rPr lang="en-US" sz="1800" b="1" dirty="0"/>
              <a:t>  PHONE NO. : </a:t>
            </a:r>
            <a:r>
              <a:rPr lang="en-US" sz="1800" dirty="0"/>
              <a:t>9099061163</a:t>
            </a:r>
            <a:br>
              <a:rPr lang="en-US" sz="1800" dirty="0"/>
            </a:br>
            <a:r>
              <a:rPr lang="en-US" sz="1800" b="1" dirty="0"/>
              <a:t>Website : </a:t>
            </a:r>
            <a:r>
              <a:rPr lang="en-IN" sz="1800" u="sng" dirty="0">
                <a:hlinkClick r:id="rId2"/>
              </a:rPr>
              <a:t>www.erto.in</a:t>
            </a:r>
            <a:endParaRPr lang="en-IN" sz="1800" dirty="0"/>
          </a:p>
        </p:txBody>
      </p:sp>
      <p:pic>
        <p:nvPicPr>
          <p:cNvPr id="1027" name="Picture 1" descr="ERTO">
            <a:extLst>
              <a:ext uri="{FF2B5EF4-FFF2-40B4-BE49-F238E27FC236}">
                <a16:creationId xmlns:a16="http://schemas.microsoft.com/office/drawing/2014/main" id="{F98A32BD-F76D-4ABF-B6F9-AD2F011B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031" y="453745"/>
            <a:ext cx="432593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03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1507127" y="56018"/>
            <a:ext cx="747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Rounded MT Bold" pitchFamily="34" charset="0"/>
              </a:rPr>
              <a:t>Organization Processes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09725" y="635328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Rounded MT Bold" pitchFamily="34" charset="0"/>
              </a:rPr>
              <a:t>Process are defined and validated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D1FB5E-762E-48F6-8A65-DE2E80611C71}"/>
              </a:ext>
            </a:extLst>
          </p:cNvPr>
          <p:cNvSpPr/>
          <p:nvPr/>
        </p:nvSpPr>
        <p:spPr>
          <a:xfrm>
            <a:off x="4395148" y="3903659"/>
            <a:ext cx="2034227" cy="1482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Monitor &amp; Measurement is Continuous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B9C882-B64E-44B0-B085-99B02B66CDCA}"/>
              </a:ext>
            </a:extLst>
          </p:cNvPr>
          <p:cNvSpPr/>
          <p:nvPr/>
        </p:nvSpPr>
        <p:spPr>
          <a:xfrm>
            <a:off x="4395148" y="1329010"/>
            <a:ext cx="2029145" cy="1222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a typeface="Calibri" panose="020F0502020204030204" pitchFamily="34" charset="0"/>
                <a:cs typeface="Times New Roman" panose="02020603050405020304" pitchFamily="18" charset="0"/>
              </a:rPr>
              <a:t>Defined &amp;                 Re-define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B5F4ED-318C-4E28-91B1-6F440F6113E7}"/>
              </a:ext>
            </a:extLst>
          </p:cNvPr>
          <p:cNvSpPr/>
          <p:nvPr/>
        </p:nvSpPr>
        <p:spPr>
          <a:xfrm>
            <a:off x="6762753" y="2697635"/>
            <a:ext cx="2216327" cy="1180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4EFBDE-99F7-4EC4-800C-7E352303CE8E}"/>
              </a:ext>
            </a:extLst>
          </p:cNvPr>
          <p:cNvSpPr/>
          <p:nvPr/>
        </p:nvSpPr>
        <p:spPr>
          <a:xfrm>
            <a:off x="2486026" y="2697636"/>
            <a:ext cx="1909122" cy="1180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a typeface="Calibri" panose="020F0502020204030204" pitchFamily="34" charset="0"/>
                <a:cs typeface="Times New Roman" panose="02020603050405020304" pitchFamily="18" charset="0"/>
              </a:rPr>
              <a:t>CA &amp; PA For continual </a:t>
            </a:r>
            <a:r>
              <a:rPr lang="en-I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</a:t>
            </a:r>
            <a:r>
              <a:rPr lang="en-IN" sz="1600" dirty="0">
                <a:ea typeface="Calibri" panose="020F0502020204030204" pitchFamily="34" charset="0"/>
                <a:cs typeface="Times New Roman" panose="02020603050405020304" pitchFamily="18" charset="0"/>
              </a:rPr>
              <a:t>vement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11FE3606-A62B-4B20-9607-BE9566C1840B}"/>
              </a:ext>
            </a:extLst>
          </p:cNvPr>
          <p:cNvSpPr/>
          <p:nvPr/>
        </p:nvSpPr>
        <p:spPr>
          <a:xfrm rot="2816664">
            <a:off x="6354446" y="1901328"/>
            <a:ext cx="1345163" cy="39293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BE1B905C-5566-4D28-B9C8-ABF34C51950F}"/>
              </a:ext>
            </a:extLst>
          </p:cNvPr>
          <p:cNvSpPr/>
          <p:nvPr/>
        </p:nvSpPr>
        <p:spPr>
          <a:xfrm rot="13127607">
            <a:off x="3203995" y="4281703"/>
            <a:ext cx="1345163" cy="39293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CB4C8FF4-51DF-4292-B8C0-EA78269739E0}"/>
              </a:ext>
            </a:extLst>
          </p:cNvPr>
          <p:cNvSpPr/>
          <p:nvPr/>
        </p:nvSpPr>
        <p:spPr>
          <a:xfrm rot="19428398">
            <a:off x="3063759" y="1857627"/>
            <a:ext cx="1345163" cy="39293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8A0507EC-A037-4825-A933-955FD139DD7A}"/>
              </a:ext>
            </a:extLst>
          </p:cNvPr>
          <p:cNvSpPr/>
          <p:nvPr/>
        </p:nvSpPr>
        <p:spPr>
          <a:xfrm rot="8711937">
            <a:off x="6416124" y="4252381"/>
            <a:ext cx="1345163" cy="39293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13" name="Picture 2" descr="ERTO">
            <a:extLst>
              <a:ext uri="{FF2B5EF4-FFF2-40B4-BE49-F238E27FC236}">
                <a16:creationId xmlns:a16="http://schemas.microsoft.com/office/drawing/2014/main" id="{AE2F7172-9D9E-4C40-A75D-7ECA2553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0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3139-BC84-4646-9160-EA10FFA8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39" y="146050"/>
            <a:ext cx="9501293" cy="8293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Testing &amp; calibration Standards &amp; Codes</a:t>
            </a:r>
            <a:endParaRPr lang="en-IN" sz="4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0DCD71-3901-47D0-8FCE-DFCC1A5D875F}"/>
              </a:ext>
            </a:extLst>
          </p:cNvPr>
          <p:cNvSpPr txBox="1">
            <a:spLocks/>
          </p:cNvSpPr>
          <p:nvPr/>
        </p:nvSpPr>
        <p:spPr>
          <a:xfrm>
            <a:off x="294640" y="1290320"/>
            <a:ext cx="6573520" cy="4561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FCDC73-A183-4135-A803-80A692921808}"/>
              </a:ext>
            </a:extLst>
          </p:cNvPr>
          <p:cNvSpPr txBox="1">
            <a:spLocks/>
          </p:cNvSpPr>
          <p:nvPr/>
        </p:nvSpPr>
        <p:spPr>
          <a:xfrm>
            <a:off x="663364" y="1634067"/>
            <a:ext cx="7630794" cy="44280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Specification.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2026 (Power Transformer &amp; </a:t>
            </a: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Transformer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1180 (Distribution Transformer up to 2500 KVA)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11171 (Dry Transformer) 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60076 (Power &amp; Distribution Transformer)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 C57.159 (</a:t>
            </a: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Photovoltaic Power Generation Systems)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 C57.18.10. (Rectifier Transformer)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CBIP – 317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61378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2099: 2007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60137: 2017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62271-1: 2017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60383-1: 1993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62155: 2003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1445: 1977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60168: 1994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2544: 1973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61109: 2008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731: 1971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2099: 2007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60137: 2017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62271-1: 2017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60168: 1994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62155: 2003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60383-1: 1993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1445: 1977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62217: 2012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2544: 1973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5142: 1969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61558: 2017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12021: 2015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60660: 1999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60099-1: 1991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60060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D9C66E1-FA30-4AC7-9697-C6537F016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" y="5793423"/>
            <a:ext cx="11791950" cy="918526"/>
          </a:xfrm>
        </p:spPr>
        <p:txBody>
          <a:bodyPr>
            <a:normAutofit fontScale="92500"/>
          </a:bodyPr>
          <a:lstStyle/>
          <a:p>
            <a:r>
              <a:rPr lang="en-I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adherence to customer specification &amp; Standards</a:t>
            </a:r>
          </a:p>
        </p:txBody>
      </p:sp>
      <p:pic>
        <p:nvPicPr>
          <p:cNvPr id="9" name="Picture 2" descr="ERTO">
            <a:extLst>
              <a:ext uri="{FF2B5EF4-FFF2-40B4-BE49-F238E27FC236}">
                <a16:creationId xmlns:a16="http://schemas.microsoft.com/office/drawing/2014/main" id="{846D1AB6-CD73-406F-9FC9-AFAFE5338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1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3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199" y="274638"/>
            <a:ext cx="9195707" cy="396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CALIBRATION  FACILITIES</a:t>
            </a:r>
            <a:endParaRPr lang="en-IN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EB2C5-335E-436A-A32F-45BADAC41C8D}"/>
              </a:ext>
            </a:extLst>
          </p:cNvPr>
          <p:cNvSpPr txBox="1">
            <a:spLocks/>
          </p:cNvSpPr>
          <p:nvPr/>
        </p:nvSpPr>
        <p:spPr>
          <a:xfrm>
            <a:off x="609600" y="5791201"/>
            <a:ext cx="9195707" cy="95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1714DB-560A-44BA-AC88-509151C8C806}"/>
              </a:ext>
            </a:extLst>
          </p:cNvPr>
          <p:cNvSpPr txBox="1">
            <a:spLocks/>
          </p:cNvSpPr>
          <p:nvPr/>
        </p:nvSpPr>
        <p:spPr>
          <a:xfrm>
            <a:off x="609600" y="6140347"/>
            <a:ext cx="11125200" cy="551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Inhouse &amp; Onsite Facilities in CALIBRAION</a:t>
            </a:r>
            <a:endParaRPr lang="en-IN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ERTO">
            <a:extLst>
              <a:ext uri="{FF2B5EF4-FFF2-40B4-BE49-F238E27FC236}">
                <a16:creationId xmlns:a16="http://schemas.microsoft.com/office/drawing/2014/main" id="{7000F9A7-4BFD-4E87-8853-3584D05C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403257" y="119186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D568D2-3667-1A1E-CDD9-9C2E90D563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64" y="844814"/>
            <a:ext cx="9634332" cy="5105412"/>
          </a:xfrm>
          <a:prstGeom prst="rect">
            <a:avLst/>
          </a:prstGeom>
        </p:spPr>
      </p:pic>
      <p:pic>
        <p:nvPicPr>
          <p:cNvPr id="7" name="Picture 2" descr="ERTO">
            <a:extLst>
              <a:ext uri="{FF2B5EF4-FFF2-40B4-BE49-F238E27FC236}">
                <a16:creationId xmlns:a16="http://schemas.microsoft.com/office/drawing/2014/main" id="{389A31E0-D61D-4603-88AF-4BD768267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420984" y="97586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4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835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Testing Facilities</a:t>
            </a:r>
            <a:endParaRPr lang="en-IN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EB2C5-335E-436A-A32F-45BADAC41C8D}"/>
              </a:ext>
            </a:extLst>
          </p:cNvPr>
          <p:cNvSpPr txBox="1">
            <a:spLocks/>
          </p:cNvSpPr>
          <p:nvPr/>
        </p:nvSpPr>
        <p:spPr>
          <a:xfrm>
            <a:off x="609600" y="5791201"/>
            <a:ext cx="9195707" cy="95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1714DB-560A-44BA-AC88-509151C8C806}"/>
              </a:ext>
            </a:extLst>
          </p:cNvPr>
          <p:cNvSpPr txBox="1">
            <a:spLocks/>
          </p:cNvSpPr>
          <p:nvPr/>
        </p:nvSpPr>
        <p:spPr>
          <a:xfrm>
            <a:off x="609600" y="5893232"/>
            <a:ext cx="11125200" cy="58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Above product can be tested as per IS,IEC CBIP Manual &amp; customer requirement</a:t>
            </a:r>
          </a:p>
          <a:p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 laboratory suitable to measure Partial discharge with ambient &lt;1pc</a:t>
            </a:r>
            <a:endParaRPr lang="en-IN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134E3-2C40-4A23-9384-F480902D17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92" y="1085523"/>
            <a:ext cx="9827765" cy="4686954"/>
          </a:xfrm>
          <a:prstGeom prst="rect">
            <a:avLst/>
          </a:prstGeom>
        </p:spPr>
      </p:pic>
      <p:pic>
        <p:nvPicPr>
          <p:cNvPr id="9" name="Picture 2" descr="ERTO">
            <a:extLst>
              <a:ext uri="{FF2B5EF4-FFF2-40B4-BE49-F238E27FC236}">
                <a16:creationId xmlns:a16="http://schemas.microsoft.com/office/drawing/2014/main" id="{7000F9A7-4BFD-4E87-8853-3584D05C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403257" y="119186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5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6F4F-F65B-43DA-8024-E29EE9A5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u="sng" dirty="0">
                <a:solidFill>
                  <a:srgbClr val="FF0000"/>
                </a:solidFill>
              </a:rPr>
            </a:br>
            <a:r>
              <a:rPr lang="en-US" sz="3600" b="1" u="sng" dirty="0">
                <a:solidFill>
                  <a:srgbClr val="FF0000"/>
                </a:solidFill>
              </a:rPr>
              <a:t>New facility developed at ERTO with NABL accreditation &amp; Under approval for BIS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C831-62A6-49E4-ACFB-9D2EE1213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617"/>
            <a:ext cx="10141160" cy="3937346"/>
          </a:xfrm>
        </p:spPr>
        <p:txBody>
          <a:bodyPr/>
          <a:lstStyle/>
          <a:p>
            <a:pPr lvl="0"/>
            <a:r>
              <a:rPr lang="en-IN" b="1" dirty="0"/>
              <a:t>Short circuit test for distribution transformer up to 200 kVA</a:t>
            </a:r>
            <a:endParaRPr lang="en-US" dirty="0"/>
          </a:p>
          <a:p>
            <a:pPr lvl="0"/>
            <a:r>
              <a:rPr lang="en-IN" b="1" dirty="0"/>
              <a:t>Short circuit test for Voltage transformer indoor and outdoor type </a:t>
            </a:r>
            <a:endParaRPr lang="en-US" dirty="0"/>
          </a:p>
          <a:p>
            <a:pPr lvl="0"/>
            <a:r>
              <a:rPr lang="en-IN" b="1" dirty="0"/>
              <a:t>short time Current (STC) test for Current transformer indoor and outdoor type .</a:t>
            </a:r>
            <a:endParaRPr lang="en-US" dirty="0"/>
          </a:p>
          <a:p>
            <a:r>
              <a:rPr lang="en-IN" b="1" dirty="0"/>
              <a:t>Inhouse type testing facility for instrument transformer, bushings, insulators, Isolators &amp; High Tension XLPE cable.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ED03D-12AB-4932-9FFF-27A7DAD970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360" y="212035"/>
            <a:ext cx="1084935" cy="8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7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9"/>
            <a:ext cx="8229600" cy="4807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Testing Facilities</a:t>
            </a:r>
            <a:endParaRPr lang="en-IN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EB2C5-335E-436A-A32F-45BADAC41C8D}"/>
              </a:ext>
            </a:extLst>
          </p:cNvPr>
          <p:cNvSpPr txBox="1">
            <a:spLocks/>
          </p:cNvSpPr>
          <p:nvPr/>
        </p:nvSpPr>
        <p:spPr>
          <a:xfrm>
            <a:off x="609600" y="5791201"/>
            <a:ext cx="9195707" cy="95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1714DB-560A-44BA-AC88-509151C8C806}"/>
              </a:ext>
            </a:extLst>
          </p:cNvPr>
          <p:cNvSpPr txBox="1">
            <a:spLocks/>
          </p:cNvSpPr>
          <p:nvPr/>
        </p:nvSpPr>
        <p:spPr>
          <a:xfrm>
            <a:off x="609600" y="5893232"/>
            <a:ext cx="11125200" cy="58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Above product can be tested as per IS,IEC,CBIP Manual &amp; customer requirement</a:t>
            </a:r>
          </a:p>
        </p:txBody>
      </p:sp>
      <p:pic>
        <p:nvPicPr>
          <p:cNvPr id="9" name="Picture 2" descr="ERTO">
            <a:extLst>
              <a:ext uri="{FF2B5EF4-FFF2-40B4-BE49-F238E27FC236}">
                <a16:creationId xmlns:a16="http://schemas.microsoft.com/office/drawing/2014/main" id="{7000F9A7-4BFD-4E87-8853-3584D05C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403257" y="119186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FCD0F8-82C5-4347-A27B-D29A5AFA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2374"/>
            <a:ext cx="10190921" cy="45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5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835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Testing Facilities</a:t>
            </a:r>
            <a:endParaRPr lang="en-IN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EB2C5-335E-436A-A32F-45BADAC41C8D}"/>
              </a:ext>
            </a:extLst>
          </p:cNvPr>
          <p:cNvSpPr txBox="1">
            <a:spLocks/>
          </p:cNvSpPr>
          <p:nvPr/>
        </p:nvSpPr>
        <p:spPr>
          <a:xfrm>
            <a:off x="609600" y="5791201"/>
            <a:ext cx="9195707" cy="95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1714DB-560A-44BA-AC88-509151C8C806}"/>
              </a:ext>
            </a:extLst>
          </p:cNvPr>
          <p:cNvSpPr txBox="1">
            <a:spLocks/>
          </p:cNvSpPr>
          <p:nvPr/>
        </p:nvSpPr>
        <p:spPr>
          <a:xfrm>
            <a:off x="609600" y="5893232"/>
            <a:ext cx="11125200" cy="58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Above product can be tested as per IS,IEC &amp; customer requirement</a:t>
            </a:r>
          </a:p>
        </p:txBody>
      </p:sp>
      <p:pic>
        <p:nvPicPr>
          <p:cNvPr id="9" name="Picture 2" descr="ERTO">
            <a:extLst>
              <a:ext uri="{FF2B5EF4-FFF2-40B4-BE49-F238E27FC236}">
                <a16:creationId xmlns:a16="http://schemas.microsoft.com/office/drawing/2014/main" id="{7000F9A7-4BFD-4E87-8853-3584D05C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403257" y="119186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6D4995-639F-41FC-A39D-950D7F5EB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385" y="1212374"/>
            <a:ext cx="8338282" cy="46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835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Testing Facilities</a:t>
            </a:r>
            <a:endParaRPr lang="en-IN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EB2C5-335E-436A-A32F-45BADAC41C8D}"/>
              </a:ext>
            </a:extLst>
          </p:cNvPr>
          <p:cNvSpPr txBox="1">
            <a:spLocks/>
          </p:cNvSpPr>
          <p:nvPr/>
        </p:nvSpPr>
        <p:spPr>
          <a:xfrm>
            <a:off x="609600" y="5791201"/>
            <a:ext cx="9195707" cy="95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1714DB-560A-44BA-AC88-509151C8C806}"/>
              </a:ext>
            </a:extLst>
          </p:cNvPr>
          <p:cNvSpPr txBox="1">
            <a:spLocks/>
          </p:cNvSpPr>
          <p:nvPr/>
        </p:nvSpPr>
        <p:spPr>
          <a:xfrm>
            <a:off x="609600" y="5893232"/>
            <a:ext cx="11125200" cy="58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Above product can be tested as per IS,IEC &amp; customer requirement</a:t>
            </a:r>
          </a:p>
        </p:txBody>
      </p:sp>
      <p:pic>
        <p:nvPicPr>
          <p:cNvPr id="9" name="Picture 2" descr="ERTO">
            <a:extLst>
              <a:ext uri="{FF2B5EF4-FFF2-40B4-BE49-F238E27FC236}">
                <a16:creationId xmlns:a16="http://schemas.microsoft.com/office/drawing/2014/main" id="{7000F9A7-4BFD-4E87-8853-3584D05C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403257" y="119186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8207DA-7F57-4F12-A8EA-82E9AC50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35" y="1290339"/>
            <a:ext cx="10250330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7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17A613-1165-43E3-A780-94635143C7A7}"/>
              </a:ext>
            </a:extLst>
          </p:cNvPr>
          <p:cNvSpPr/>
          <p:nvPr/>
        </p:nvSpPr>
        <p:spPr>
          <a:xfrm>
            <a:off x="1353371" y="1070778"/>
            <a:ext cx="2342035" cy="396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DRY TYPE TRANSFORMER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A38EDA-A607-409E-B23C-8C5E9B1CF433}"/>
              </a:ext>
            </a:extLst>
          </p:cNvPr>
          <p:cNvSpPr/>
          <p:nvPr/>
        </p:nvSpPr>
        <p:spPr>
          <a:xfrm>
            <a:off x="7208886" y="1098051"/>
            <a:ext cx="2650490" cy="40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LIQUID FILLED TRANSFORMER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494143" y="4398165"/>
            <a:ext cx="1305924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Vacuum Pressure Impregnated</a:t>
            </a:r>
            <a:endParaRPr lang="en-US" sz="1200" dirty="0">
              <a:latin typeface="Arial Rounded MT Bold" pitchFamily="34" charset="0"/>
            </a:endParaRPr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147296BE-63F5-42CF-87FA-1EC282CDA8BE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1200794" y="1898478"/>
            <a:ext cx="1285498" cy="3748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97AB4970-1B44-48B5-86C5-F15EF42C21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78105" y="1481212"/>
            <a:ext cx="862944" cy="8345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992777" y="326572"/>
            <a:ext cx="747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 Rounded MT Bold" pitchFamily="34" charset="0"/>
              </a:rPr>
              <a:t>Products which we are tested</a:t>
            </a:r>
            <a:endParaRPr lang="en-U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2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2818314" y="4406747"/>
            <a:ext cx="1305924" cy="301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Arial Rounded MT Bold" pitchFamily="34" charset="0"/>
              </a:rPr>
              <a:t>Cast Resin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71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6747002" y="2727187"/>
            <a:ext cx="1305924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Silicon Oil Filled</a:t>
            </a:r>
            <a:endParaRPr lang="en-US" sz="1200" dirty="0">
              <a:latin typeface="Arial Rounded MT Bold" pitchFamily="34" charset="0"/>
            </a:endParaRPr>
          </a:p>
        </p:txBody>
      </p:sp>
      <p:cxnSp>
        <p:nvCxnSpPr>
          <p:cNvPr id="72" name="Connector: Elbow 114">
            <a:extLst>
              <a:ext uri="{FF2B5EF4-FFF2-40B4-BE49-F238E27FC236}">
                <a16:creationId xmlns:a16="http://schemas.microsoft.com/office/drawing/2014/main" id="{147296BE-63F5-42CF-87FA-1EC282CDA8BE}"/>
              </a:ext>
            </a:extLst>
          </p:cNvPr>
          <p:cNvCxnSpPr>
            <a:endCxn id="71" idx="0"/>
          </p:cNvCxnSpPr>
          <p:nvPr/>
        </p:nvCxnSpPr>
        <p:spPr>
          <a:xfrm rot="10800000" flipV="1">
            <a:off x="7399965" y="2184877"/>
            <a:ext cx="800101" cy="5423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118">
            <a:extLst>
              <a:ext uri="{FF2B5EF4-FFF2-40B4-BE49-F238E27FC236}">
                <a16:creationId xmlns:a16="http://schemas.microsoft.com/office/drawing/2014/main" id="{97AB4970-1B44-48B5-86C5-F15EF42C21BB}"/>
              </a:ext>
            </a:extLst>
          </p:cNvPr>
          <p:cNvCxnSpPr/>
          <p:nvPr/>
        </p:nvCxnSpPr>
        <p:spPr>
          <a:xfrm>
            <a:off x="7501564" y="2184878"/>
            <a:ext cx="1549091" cy="5304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8343900" y="2715297"/>
            <a:ext cx="1432559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Natural Ester Oil Filled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78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5315111" y="2736712"/>
            <a:ext cx="1305924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Mineral Oil Filled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94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9906000" y="2715297"/>
            <a:ext cx="1549400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Synthetic Ester Oil Filled</a:t>
            </a:r>
            <a:endParaRPr lang="en-US" sz="1200" dirty="0">
              <a:latin typeface="Arial Rounded MT Bold" pitchFamily="34" charset="0"/>
            </a:endParaRPr>
          </a:p>
        </p:txBody>
      </p:sp>
      <p:cxnSp>
        <p:nvCxnSpPr>
          <p:cNvPr id="80" name="Elbow Connector 79"/>
          <p:cNvCxnSpPr/>
          <p:nvPr/>
        </p:nvCxnSpPr>
        <p:spPr>
          <a:xfrm>
            <a:off x="7438064" y="2184878"/>
            <a:ext cx="3233111" cy="5304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endCxn id="78" idx="0"/>
          </p:cNvCxnSpPr>
          <p:nvPr/>
        </p:nvCxnSpPr>
        <p:spPr>
          <a:xfrm rot="10800000" flipV="1">
            <a:off x="5968073" y="2184878"/>
            <a:ext cx="1431892" cy="55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/>
            <a:stCxn id="24" idx="2"/>
          </p:cNvCxnSpPr>
          <p:nvPr/>
        </p:nvCxnSpPr>
        <p:spPr>
          <a:xfrm>
            <a:off x="8534131" y="1506603"/>
            <a:ext cx="0" cy="678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83C184E-C29A-417F-BFBF-D7BEC5EE4B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88756" y="2245536"/>
            <a:ext cx="2134782" cy="2187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7084B-2C5C-4DD1-89E8-72E313F449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54" t="4679" r="11323" b="4836"/>
          <a:stretch/>
        </p:blipFill>
        <p:spPr>
          <a:xfrm rot="172985">
            <a:off x="422783" y="2271963"/>
            <a:ext cx="1448645" cy="2134783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8BEFC5E9-A435-4E36-A5CE-6BF9EE467C17}"/>
              </a:ext>
            </a:extLst>
          </p:cNvPr>
          <p:cNvSpPr txBox="1">
            <a:spLocks/>
          </p:cNvSpPr>
          <p:nvPr/>
        </p:nvSpPr>
        <p:spPr>
          <a:xfrm>
            <a:off x="200025" y="6010275"/>
            <a:ext cx="11791950" cy="70167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inhouse testing Range for all routine, type &amp; special test </a:t>
            </a:r>
            <a:r>
              <a:rPr lang="en-I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type :5 KVA to 5000 KVA 33 KV Class</a:t>
            </a:r>
          </a:p>
          <a:p>
            <a:pPr marL="0" indent="0" algn="ctr">
              <a:buNone/>
            </a:pPr>
            <a:r>
              <a:rPr lang="en-IN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                                    Liquid type : 5 KVA to 5000 KVA 33 KV Class</a:t>
            </a:r>
            <a:r>
              <a:rPr lang="en-I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EA36D9-BE7A-4EB9-99D5-85B864A8FB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770" y="3429000"/>
            <a:ext cx="2992630" cy="2330949"/>
          </a:xfrm>
          <a:prstGeom prst="rect">
            <a:avLst/>
          </a:prstGeom>
        </p:spPr>
      </p:pic>
      <p:pic>
        <p:nvPicPr>
          <p:cNvPr id="26" name="Picture 2" descr="ERTO">
            <a:extLst>
              <a:ext uri="{FF2B5EF4-FFF2-40B4-BE49-F238E27FC236}">
                <a16:creationId xmlns:a16="http://schemas.microsoft.com/office/drawing/2014/main" id="{B6BB11AB-779D-4CEB-B25D-8F3E40C3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0E348D-2B51-45CF-949B-99195E4FB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095" y="3448314"/>
            <a:ext cx="3203564" cy="22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3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17A613-1165-43E3-A780-94635143C7A7}"/>
              </a:ext>
            </a:extLst>
          </p:cNvPr>
          <p:cNvSpPr/>
          <p:nvPr/>
        </p:nvSpPr>
        <p:spPr>
          <a:xfrm>
            <a:off x="1353371" y="1070778"/>
            <a:ext cx="2342035" cy="396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DRY TYPE TRANSFORMER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A38EDA-A607-409E-B23C-8C5E9B1CF433}"/>
              </a:ext>
            </a:extLst>
          </p:cNvPr>
          <p:cNvSpPr/>
          <p:nvPr/>
        </p:nvSpPr>
        <p:spPr>
          <a:xfrm>
            <a:off x="7208886" y="1098051"/>
            <a:ext cx="2650490" cy="40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LIQUID FILLED TRANSFORMER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494143" y="4398165"/>
            <a:ext cx="1305924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Vacuum Pressure Impregnated</a:t>
            </a:r>
            <a:endParaRPr lang="en-US" sz="1200" dirty="0">
              <a:latin typeface="Arial Rounded MT Bold" pitchFamily="34" charset="0"/>
            </a:endParaRPr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147296BE-63F5-42CF-87FA-1EC282CDA8BE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1200794" y="1898478"/>
            <a:ext cx="1285498" cy="3748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97AB4970-1B44-48B5-86C5-F15EF42C21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78105" y="1481212"/>
            <a:ext cx="862944" cy="8345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992777" y="326572"/>
            <a:ext cx="747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 Rounded MT Bold" pitchFamily="34" charset="0"/>
              </a:rPr>
              <a:t>Products which we are tested</a:t>
            </a:r>
            <a:endParaRPr lang="en-U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2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2818314" y="4406747"/>
            <a:ext cx="1305924" cy="301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Arial Rounded MT Bold" pitchFamily="34" charset="0"/>
              </a:rPr>
              <a:t>Cast Resin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71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6747002" y="2727187"/>
            <a:ext cx="1305924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Silicon Oil Filled</a:t>
            </a:r>
            <a:endParaRPr lang="en-US" sz="1200" dirty="0">
              <a:latin typeface="Arial Rounded MT Bold" pitchFamily="34" charset="0"/>
            </a:endParaRPr>
          </a:p>
        </p:txBody>
      </p:sp>
      <p:cxnSp>
        <p:nvCxnSpPr>
          <p:cNvPr id="72" name="Connector: Elbow 114">
            <a:extLst>
              <a:ext uri="{FF2B5EF4-FFF2-40B4-BE49-F238E27FC236}">
                <a16:creationId xmlns:a16="http://schemas.microsoft.com/office/drawing/2014/main" id="{147296BE-63F5-42CF-87FA-1EC282CDA8BE}"/>
              </a:ext>
            </a:extLst>
          </p:cNvPr>
          <p:cNvCxnSpPr>
            <a:endCxn id="71" idx="0"/>
          </p:cNvCxnSpPr>
          <p:nvPr/>
        </p:nvCxnSpPr>
        <p:spPr>
          <a:xfrm rot="10800000" flipV="1">
            <a:off x="7399965" y="2184877"/>
            <a:ext cx="800101" cy="5423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118">
            <a:extLst>
              <a:ext uri="{FF2B5EF4-FFF2-40B4-BE49-F238E27FC236}">
                <a16:creationId xmlns:a16="http://schemas.microsoft.com/office/drawing/2014/main" id="{97AB4970-1B44-48B5-86C5-F15EF42C21BB}"/>
              </a:ext>
            </a:extLst>
          </p:cNvPr>
          <p:cNvCxnSpPr/>
          <p:nvPr/>
        </p:nvCxnSpPr>
        <p:spPr>
          <a:xfrm>
            <a:off x="7501564" y="2184878"/>
            <a:ext cx="1549091" cy="5304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8343900" y="2715297"/>
            <a:ext cx="1432559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Natural Ester Oil Filled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78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5315111" y="2736712"/>
            <a:ext cx="1305924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Mineral Oil Filled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94" name="Rectangle: Rounded Corners 112">
            <a:extLst>
              <a:ext uri="{FF2B5EF4-FFF2-40B4-BE49-F238E27FC236}">
                <a16:creationId xmlns:a16="http://schemas.microsoft.com/office/drawing/2014/main" id="{816201CD-EEAA-44BD-BF6F-8C3E23D0342E}"/>
              </a:ext>
            </a:extLst>
          </p:cNvPr>
          <p:cNvSpPr/>
          <p:nvPr/>
        </p:nvSpPr>
        <p:spPr>
          <a:xfrm>
            <a:off x="9906000" y="2715297"/>
            <a:ext cx="1549400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Synthetic Ester Oil Filled</a:t>
            </a:r>
            <a:endParaRPr lang="en-US" sz="1200" dirty="0">
              <a:latin typeface="Arial Rounded MT Bold" pitchFamily="34" charset="0"/>
            </a:endParaRPr>
          </a:p>
        </p:txBody>
      </p:sp>
      <p:cxnSp>
        <p:nvCxnSpPr>
          <p:cNvPr id="80" name="Elbow Connector 79"/>
          <p:cNvCxnSpPr/>
          <p:nvPr/>
        </p:nvCxnSpPr>
        <p:spPr>
          <a:xfrm>
            <a:off x="7438064" y="2184878"/>
            <a:ext cx="3233111" cy="5304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endCxn id="78" idx="0"/>
          </p:cNvCxnSpPr>
          <p:nvPr/>
        </p:nvCxnSpPr>
        <p:spPr>
          <a:xfrm rot="10800000" flipV="1">
            <a:off x="5968073" y="2184878"/>
            <a:ext cx="1431892" cy="55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/>
            <a:stCxn id="24" idx="2"/>
          </p:cNvCxnSpPr>
          <p:nvPr/>
        </p:nvCxnSpPr>
        <p:spPr>
          <a:xfrm>
            <a:off x="8534131" y="1506603"/>
            <a:ext cx="0" cy="678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83C184E-C29A-417F-BFBF-D7BEC5EE4B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88756" y="2245536"/>
            <a:ext cx="2134782" cy="2187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7084B-2C5C-4DD1-89E8-72E313F449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54" t="4679" r="11323" b="4836"/>
          <a:stretch/>
        </p:blipFill>
        <p:spPr>
          <a:xfrm rot="172985">
            <a:off x="422783" y="2271963"/>
            <a:ext cx="1448645" cy="2134783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8BEFC5E9-A435-4E36-A5CE-6BF9EE467C17}"/>
              </a:ext>
            </a:extLst>
          </p:cNvPr>
          <p:cNvSpPr txBox="1">
            <a:spLocks/>
          </p:cNvSpPr>
          <p:nvPr/>
        </p:nvSpPr>
        <p:spPr>
          <a:xfrm>
            <a:off x="200025" y="6010275"/>
            <a:ext cx="11791950" cy="70167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on site testing Range for all routine, type &amp; special test </a:t>
            </a:r>
            <a:r>
              <a:rPr lang="en-I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IN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type :5 KVA to 160 MVA 220 KV Class</a:t>
            </a:r>
          </a:p>
          <a:p>
            <a:pPr marL="0" indent="0" algn="ctr">
              <a:buNone/>
            </a:pPr>
            <a:r>
              <a:rPr lang="en-IN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                                                               Liquid type : 5 KVA to 160 MVA 220 KV Class</a:t>
            </a:r>
            <a:r>
              <a:rPr lang="en-I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EA36D9-BE7A-4EB9-99D5-85B864A8FB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770" y="3429000"/>
            <a:ext cx="2992630" cy="2330949"/>
          </a:xfrm>
          <a:prstGeom prst="rect">
            <a:avLst/>
          </a:prstGeom>
        </p:spPr>
      </p:pic>
      <p:pic>
        <p:nvPicPr>
          <p:cNvPr id="22" name="Picture 2" descr="ERTO">
            <a:extLst>
              <a:ext uri="{FF2B5EF4-FFF2-40B4-BE49-F238E27FC236}">
                <a16:creationId xmlns:a16="http://schemas.microsoft.com/office/drawing/2014/main" id="{D3EE94C0-F685-4A80-8DB9-EA903D3C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572BC7-1515-4F0A-8A99-C85475584E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095" y="3448314"/>
            <a:ext cx="3203564" cy="22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4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3139-BC84-4646-9160-EA10FFA8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92" y="4265"/>
            <a:ext cx="9263018" cy="791602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About 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Electrical Research and Testing </a:t>
            </a:r>
            <a:r>
              <a:rPr lang="en-US" sz="2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Organisation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endParaRPr lang="en-IN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0A296-3822-4E3B-9322-CC3E0034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" y="5056188"/>
            <a:ext cx="11379200" cy="1655762"/>
          </a:xfrm>
        </p:spPr>
        <p:txBody>
          <a:bodyPr>
            <a:normAutofit/>
          </a:bodyPr>
          <a:lstStyle/>
          <a:p>
            <a:endParaRPr lang="en-IN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IN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ERTO Senior Engineering team of seven has 112 years combined Experience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91C956-BED1-490D-9BAE-D6564EAC005F}"/>
              </a:ext>
            </a:extLst>
          </p:cNvPr>
          <p:cNvSpPr txBox="1">
            <a:spLocks/>
          </p:cNvSpPr>
          <p:nvPr/>
        </p:nvSpPr>
        <p:spPr>
          <a:xfrm>
            <a:off x="294640" y="1447800"/>
            <a:ext cx="11602720" cy="4792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ERTO – Was Established in 2013.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 year 2013 Recognised worldwide as one of the Leading testing laboratory for transformer, instrument transformer,cable,insulator &amp; bushing testing.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We got NABL accreditation for testing &amp; calibration.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We got BIS approval laboratory for transformer above 200 </a:t>
            </a:r>
            <a:r>
              <a:rPr lang="en-IN" sz="2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kva</a:t>
            </a:r>
            <a:r>
              <a:rPr lang="en-IN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to </a:t>
            </a:r>
            <a:r>
              <a:rPr lang="en-IN" sz="2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upto</a:t>
            </a:r>
            <a:r>
              <a:rPr lang="en-IN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and including 2500 </a:t>
            </a:r>
            <a:r>
              <a:rPr lang="en-IN" sz="2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kva</a:t>
            </a:r>
            <a:r>
              <a:rPr lang="en-IN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l"/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l"/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ERTO">
            <a:extLst>
              <a:ext uri="{FF2B5EF4-FFF2-40B4-BE49-F238E27FC236}">
                <a16:creationId xmlns:a16="http://schemas.microsoft.com/office/drawing/2014/main" id="{B60DEA19-9AA9-4D02-9385-EE1A5DAD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376433" y="184679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14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17A613-1165-43E3-A780-94635143C7A7}"/>
              </a:ext>
            </a:extLst>
          </p:cNvPr>
          <p:cNvSpPr/>
          <p:nvPr/>
        </p:nvSpPr>
        <p:spPr>
          <a:xfrm>
            <a:off x="1353371" y="1070778"/>
            <a:ext cx="2342035" cy="396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Transformer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A38EDA-A607-409E-B23C-8C5E9B1CF433}"/>
              </a:ext>
            </a:extLst>
          </p:cNvPr>
          <p:cNvSpPr/>
          <p:nvPr/>
        </p:nvSpPr>
        <p:spPr>
          <a:xfrm>
            <a:off x="7208886" y="1098051"/>
            <a:ext cx="2650490" cy="40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Protentional Transformer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92777" y="326572"/>
            <a:ext cx="747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 Rounded MT Bold" pitchFamily="34" charset="0"/>
              </a:rPr>
              <a:t>Products which we are tested</a:t>
            </a:r>
            <a:endParaRPr lang="en-U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EFC5E9-A435-4E36-A5CE-6BF9EE467C17}"/>
              </a:ext>
            </a:extLst>
          </p:cNvPr>
          <p:cNvSpPr txBox="1">
            <a:spLocks/>
          </p:cNvSpPr>
          <p:nvPr/>
        </p:nvSpPr>
        <p:spPr>
          <a:xfrm>
            <a:off x="200025" y="6010275"/>
            <a:ext cx="11791950" cy="701674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on inhouse testing Range for all routine, type &amp; special test </a:t>
            </a:r>
            <a:r>
              <a:rPr lang="en-I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I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transformer Range 1 A to 20000 A, Voltage Class:660 V to 440 kV</a:t>
            </a:r>
            <a:endParaRPr lang="en-I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                    Protentional transformer :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Transformer Range : 63.5  V to 220 kV/v3</a:t>
            </a:r>
            <a:r>
              <a:rPr lang="en-I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</a:p>
        </p:txBody>
      </p:sp>
      <p:pic>
        <p:nvPicPr>
          <p:cNvPr id="22" name="Picture 2" descr="ERTO">
            <a:extLst>
              <a:ext uri="{FF2B5EF4-FFF2-40B4-BE49-F238E27FC236}">
                <a16:creationId xmlns:a16="http://schemas.microsoft.com/office/drawing/2014/main" id="{D3EE94C0-F685-4A80-8DB9-EA903D3C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6907FA-0AFF-4F1E-ACA0-871438BB2A7D}"/>
              </a:ext>
            </a:extLst>
          </p:cNvPr>
          <p:cNvCxnSpPr>
            <a:stCxn id="17" idx="2"/>
          </p:cNvCxnSpPr>
          <p:nvPr/>
        </p:nvCxnSpPr>
        <p:spPr>
          <a:xfrm flipH="1">
            <a:off x="2524388" y="1467010"/>
            <a:ext cx="1" cy="44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AA03AB3-B184-4817-B16A-2DC7DBD843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476" y="2019821"/>
            <a:ext cx="2151823" cy="368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F3BD6-FC4E-4AB5-9D7B-9600353940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462" y="1969084"/>
            <a:ext cx="2431469" cy="373499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AAE332-01AB-4BCC-A2A8-E5552262DF10}"/>
              </a:ext>
            </a:extLst>
          </p:cNvPr>
          <p:cNvCxnSpPr/>
          <p:nvPr/>
        </p:nvCxnSpPr>
        <p:spPr>
          <a:xfrm flipH="1">
            <a:off x="8675417" y="1515599"/>
            <a:ext cx="1" cy="44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5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17A613-1165-43E3-A780-94635143C7A7}"/>
              </a:ext>
            </a:extLst>
          </p:cNvPr>
          <p:cNvSpPr/>
          <p:nvPr/>
        </p:nvSpPr>
        <p:spPr>
          <a:xfrm>
            <a:off x="1353371" y="1070778"/>
            <a:ext cx="2342035" cy="396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Transformer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A38EDA-A607-409E-B23C-8C5E9B1CF433}"/>
              </a:ext>
            </a:extLst>
          </p:cNvPr>
          <p:cNvSpPr/>
          <p:nvPr/>
        </p:nvSpPr>
        <p:spPr>
          <a:xfrm>
            <a:off x="7208886" y="1098051"/>
            <a:ext cx="2650490" cy="40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Protentional Transformer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97AB4970-1B44-48B5-86C5-F15EF42C21BB}"/>
              </a:ext>
            </a:extLst>
          </p:cNvPr>
          <p:cNvCxnSpPr>
            <a:cxnSpLocks/>
          </p:cNvCxnSpPr>
          <p:nvPr/>
        </p:nvCxnSpPr>
        <p:spPr>
          <a:xfrm rot="5400000">
            <a:off x="1708726" y="1544751"/>
            <a:ext cx="861323" cy="7058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992777" y="326572"/>
            <a:ext cx="747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 Rounded MT Bold" pitchFamily="34" charset="0"/>
              </a:rPr>
              <a:t>Products which we are tested</a:t>
            </a:r>
            <a:endParaRPr lang="en-U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EFC5E9-A435-4E36-A5CE-6BF9EE467C17}"/>
              </a:ext>
            </a:extLst>
          </p:cNvPr>
          <p:cNvSpPr txBox="1">
            <a:spLocks/>
          </p:cNvSpPr>
          <p:nvPr/>
        </p:nvSpPr>
        <p:spPr>
          <a:xfrm>
            <a:off x="200025" y="6010275"/>
            <a:ext cx="11791950" cy="701674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on site testing Range for all routine, type &amp; special test </a:t>
            </a:r>
            <a:r>
              <a:rPr lang="en-I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</a:t>
            </a:r>
            <a:r>
              <a:rPr lang="en-I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transformer Range 1 A to 20000 A, Voltage Class:660 V to 440 kV</a:t>
            </a:r>
            <a:endParaRPr lang="en-I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  Protentional transformer :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Transformer Range : 63.5  V to 220 kV/v3</a:t>
            </a:r>
            <a:r>
              <a:rPr lang="en-I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</a:p>
        </p:txBody>
      </p:sp>
      <p:pic>
        <p:nvPicPr>
          <p:cNvPr id="22" name="Picture 2" descr="ERTO">
            <a:extLst>
              <a:ext uri="{FF2B5EF4-FFF2-40B4-BE49-F238E27FC236}">
                <a16:creationId xmlns:a16="http://schemas.microsoft.com/office/drawing/2014/main" id="{D3EE94C0-F685-4A80-8DB9-EA903D3C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A9C1B8-44D0-4F21-9634-6EF5733CE7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43" y="2357830"/>
            <a:ext cx="2039078" cy="3479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05FEE-FE97-46E4-ABF5-241BA1895A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462" y="2102328"/>
            <a:ext cx="2431469" cy="373499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4028FD-C921-451D-9E8D-D21850FABDD7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675419" y="1515599"/>
            <a:ext cx="31778" cy="586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4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8CAFC0-494A-4D72-B518-9EFB1415048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9347200" cy="8357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Testing Facilities for transformer, cable insulator,bushing,current transformer, potential transformer</a:t>
            </a:r>
            <a:endParaRPr lang="en-IN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FD4964-8F3E-41E5-8E5D-F4683D5EBE9E}"/>
              </a:ext>
            </a:extLst>
          </p:cNvPr>
          <p:cNvSpPr txBox="1">
            <a:spLocks/>
          </p:cNvSpPr>
          <p:nvPr/>
        </p:nvSpPr>
        <p:spPr>
          <a:xfrm>
            <a:off x="457200" y="5655153"/>
            <a:ext cx="11429999" cy="8357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All measuring meters calibration traceable to Accredited labs and 0.1 class Accuracy</a:t>
            </a:r>
            <a:endParaRPr lang="en-IN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ERTO">
            <a:extLst>
              <a:ext uri="{FF2B5EF4-FFF2-40B4-BE49-F238E27FC236}">
                <a16:creationId xmlns:a16="http://schemas.microsoft.com/office/drawing/2014/main" id="{A2C80CAA-48CD-457E-88E6-AD72A857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1B2854-62ED-4C75-8590-B799EAB19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63" y="1347495"/>
            <a:ext cx="5464772" cy="3969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12927-3D7C-4E94-898E-216F760F36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535" y="1402675"/>
            <a:ext cx="4800531" cy="39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8CAFC0-494A-4D72-B518-9EFB1415048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9347200" cy="8357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Impulse testing Facilities for transformer, cable insulator,bushing,current transformer, potential transformer</a:t>
            </a:r>
            <a:endParaRPr lang="en-IN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FD4964-8F3E-41E5-8E5D-F4683D5EBE9E}"/>
              </a:ext>
            </a:extLst>
          </p:cNvPr>
          <p:cNvSpPr txBox="1">
            <a:spLocks/>
          </p:cNvSpPr>
          <p:nvPr/>
        </p:nvSpPr>
        <p:spPr>
          <a:xfrm>
            <a:off x="457200" y="6022295"/>
            <a:ext cx="11429999" cy="8357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We have impulse test facility up to 500 </a:t>
            </a:r>
            <a:r>
              <a:rPr lang="en-US" sz="2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kvp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n-IN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ERTO">
            <a:extLst>
              <a:ext uri="{FF2B5EF4-FFF2-40B4-BE49-F238E27FC236}">
                <a16:creationId xmlns:a16="http://schemas.microsoft.com/office/drawing/2014/main" id="{A2C80CAA-48CD-457E-88E6-AD72A857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BEB41-CCF2-4E4B-B8AE-7A9946E1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110342"/>
            <a:ext cx="9099021" cy="50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8CAFC0-494A-4D72-B518-9EFB1415048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9347200" cy="8357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Partial measurement testing Facilities for cable insulator,bushing,current transformer, potential transformer</a:t>
            </a:r>
            <a:endParaRPr lang="en-IN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FD4964-8F3E-41E5-8E5D-F4683D5EBE9E}"/>
              </a:ext>
            </a:extLst>
          </p:cNvPr>
          <p:cNvSpPr txBox="1">
            <a:spLocks/>
          </p:cNvSpPr>
          <p:nvPr/>
        </p:nvSpPr>
        <p:spPr>
          <a:xfrm>
            <a:off x="457200" y="6096000"/>
            <a:ext cx="11429999" cy="70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We have Partial measurement testing Facilities up to 160 </a:t>
            </a:r>
            <a:r>
              <a:rPr lang="en-US" sz="2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kv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With less than ambient 1 </a:t>
            </a:r>
            <a:r>
              <a:rPr lang="en-US" sz="2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pC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calibration rang 2 pc to 5000 pc</a:t>
            </a:r>
            <a:endParaRPr lang="en-IN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ERTO">
            <a:extLst>
              <a:ext uri="{FF2B5EF4-FFF2-40B4-BE49-F238E27FC236}">
                <a16:creationId xmlns:a16="http://schemas.microsoft.com/office/drawing/2014/main" id="{A2C80CAA-48CD-457E-88E6-AD72A857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179339-BFA2-464C-A7C2-725BA4BF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1204424"/>
            <a:ext cx="8644466" cy="47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60A296-3822-4E3B-9322-CC3E0034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" y="6368007"/>
            <a:ext cx="11379200" cy="422094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Performance evaluated against PO witnessed  by with satisfactory result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916594-4461-4571-8B2D-6AC46FAE6B96}"/>
              </a:ext>
            </a:extLst>
          </p:cNvPr>
          <p:cNvSpPr txBox="1">
            <a:spLocks/>
          </p:cNvSpPr>
          <p:nvPr/>
        </p:nvSpPr>
        <p:spPr>
          <a:xfrm>
            <a:off x="142240" y="1412240"/>
            <a:ext cx="11775440" cy="474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C52CD9-31A5-4CFF-A196-126A56654699}"/>
              </a:ext>
            </a:extLst>
          </p:cNvPr>
          <p:cNvSpPr txBox="1">
            <a:spLocks/>
          </p:cNvSpPr>
          <p:nvPr/>
        </p:nvSpPr>
        <p:spPr>
          <a:xfrm>
            <a:off x="294640" y="342900"/>
            <a:ext cx="9072880" cy="612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Direct Order </a:t>
            </a:r>
          </a:p>
          <a:p>
            <a:endParaRPr lang="en-IN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ERTO">
            <a:extLst>
              <a:ext uri="{FF2B5EF4-FFF2-40B4-BE49-F238E27FC236}">
                <a16:creationId xmlns:a16="http://schemas.microsoft.com/office/drawing/2014/main" id="{49858444-E442-4FD0-93A2-AE0D123B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787993-08E5-4695-A005-45DA126A43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1" y="769046"/>
            <a:ext cx="3905044" cy="2900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BAA529-C557-4AD1-9044-DE87F20FC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701" y="955039"/>
            <a:ext cx="3981334" cy="2821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67864-1BB0-492C-AC85-DE3DBCAFB3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0" y="3880983"/>
            <a:ext cx="4289562" cy="2303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D7AAC-0DF6-41A4-AFBE-0EDFD4768E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368" y="3846583"/>
            <a:ext cx="5050170" cy="23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2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3139-BC84-4646-9160-EA10FFA8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10" y="743243"/>
            <a:ext cx="11379200" cy="1058569"/>
          </a:xfrm>
        </p:spPr>
        <p:txBody>
          <a:bodyPr>
            <a:normAutofit fontScale="90000"/>
          </a:bodyPr>
          <a:lstStyle/>
          <a:p>
            <a:br>
              <a:rPr lang="en-IN" sz="54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IN" sz="5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List of our Valued customer</a:t>
            </a:r>
            <a:br>
              <a:rPr lang="en-IN" sz="54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IN" sz="9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nl-NL" sz="9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nl-NL" sz="9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nl-NL" sz="9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IN" sz="9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ERTO">
            <a:extLst>
              <a:ext uri="{FF2B5EF4-FFF2-40B4-BE49-F238E27FC236}">
                <a16:creationId xmlns:a16="http://schemas.microsoft.com/office/drawing/2014/main" id="{6544C65C-852D-4B3C-84E0-8238300C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03B2B-63AC-65B3-04B3-46357C9180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39" y="1499719"/>
            <a:ext cx="9554817" cy="46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85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3139-BC84-4646-9160-EA10FFA8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10" y="743243"/>
            <a:ext cx="11379200" cy="1745957"/>
          </a:xfrm>
        </p:spPr>
        <p:txBody>
          <a:bodyPr>
            <a:normAutofit fontScale="90000"/>
          </a:bodyPr>
          <a:lstStyle/>
          <a:p>
            <a:br>
              <a:rPr lang="en-IN" sz="54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IN" sz="5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Executed Orders</a:t>
            </a:r>
            <a:br>
              <a:rPr lang="en-IN" sz="54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IN" sz="54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IN" sz="9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nl-NL" sz="9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nl-NL" sz="9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nl-NL" sz="9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IN" sz="9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0A296-3822-4E3B-9322-CC3E0034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" y="2937933"/>
            <a:ext cx="11379200" cy="3285067"/>
          </a:xfrm>
        </p:spPr>
        <p:txBody>
          <a:bodyPr>
            <a:normAutofit/>
          </a:bodyPr>
          <a:lstStyle/>
          <a:p>
            <a:r>
              <a:rPr lang="en-IN" sz="4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1000+ </a:t>
            </a:r>
            <a:r>
              <a:rPr lang="en-IN" sz="48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Transformers,Instrument</a:t>
            </a:r>
            <a:r>
              <a:rPr lang="en-IN" sz="4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N" sz="48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transformer,bushing,cable</a:t>
            </a:r>
            <a:r>
              <a:rPr lang="en-IN" sz="4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&amp; insulator are tested Satisfactorily in the field &amp; in house since -2013</a:t>
            </a:r>
          </a:p>
        </p:txBody>
      </p:sp>
      <p:pic>
        <p:nvPicPr>
          <p:cNvPr id="5" name="Picture 2" descr="ERTO">
            <a:extLst>
              <a:ext uri="{FF2B5EF4-FFF2-40B4-BE49-F238E27FC236}">
                <a16:creationId xmlns:a16="http://schemas.microsoft.com/office/drawing/2014/main" id="{5FBE0E46-E730-4278-8FA8-B0C05D27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5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3139-BC84-4646-9160-EA10FFA8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92" y="4265"/>
            <a:ext cx="9263018" cy="57993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Electrical Research and Testing Organisation </a:t>
            </a:r>
            <a:r>
              <a:rPr lang="en-IN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Certification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0A296-3822-4E3B-9322-CC3E0034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98933"/>
            <a:ext cx="11379200" cy="747084"/>
          </a:xfrm>
        </p:spPr>
        <p:txBody>
          <a:bodyPr>
            <a:normAutofit fontScale="25000" lnSpcReduction="20000"/>
          </a:bodyPr>
          <a:lstStyle/>
          <a:p>
            <a:endParaRPr lang="en-IN" sz="7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IN" sz="7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CC-2573 –NABL Accreditation for Calibration</a:t>
            </a:r>
          </a:p>
          <a:p>
            <a:r>
              <a:rPr lang="en-IN" sz="4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91C956-BED1-490D-9BAE-D6564EAC005F}"/>
              </a:ext>
            </a:extLst>
          </p:cNvPr>
          <p:cNvSpPr txBox="1">
            <a:spLocks/>
          </p:cNvSpPr>
          <p:nvPr/>
        </p:nvSpPr>
        <p:spPr>
          <a:xfrm>
            <a:off x="294640" y="1447800"/>
            <a:ext cx="11602720" cy="4436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ERTO">
            <a:extLst>
              <a:ext uri="{FF2B5EF4-FFF2-40B4-BE49-F238E27FC236}">
                <a16:creationId xmlns:a16="http://schemas.microsoft.com/office/drawing/2014/main" id="{B60DEA19-9AA9-4D02-9385-EE1A5DAD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376433" y="184679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C1BFD-9AC0-F4C7-0FC9-0FA072AD3C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548" y="728870"/>
            <a:ext cx="4611756" cy="53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3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3139-BC84-4646-9160-EA10FFA8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92" y="4265"/>
            <a:ext cx="9263018" cy="57993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Electrical Research and Testing Organisation </a:t>
            </a:r>
            <a:r>
              <a:rPr lang="en-IN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Certification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F3DCD-4A3F-4089-909B-2A7D363167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975" y="584201"/>
            <a:ext cx="3607755" cy="54348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260A296-3822-4E3B-9322-CC3E0034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" y="6135584"/>
            <a:ext cx="11379200" cy="665829"/>
          </a:xfrm>
        </p:spPr>
        <p:txBody>
          <a:bodyPr>
            <a:normAutofit fontScale="40000" lnSpcReduction="20000"/>
          </a:bodyPr>
          <a:lstStyle/>
          <a:p>
            <a:r>
              <a:rPr lang="en-IN" sz="45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TC-6229 –NABL Accreditation for TESTING</a:t>
            </a:r>
          </a:p>
          <a:p>
            <a:r>
              <a:rPr lang="en-IN" sz="4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91C956-BED1-490D-9BAE-D6564EAC005F}"/>
              </a:ext>
            </a:extLst>
          </p:cNvPr>
          <p:cNvSpPr txBox="1">
            <a:spLocks/>
          </p:cNvSpPr>
          <p:nvPr/>
        </p:nvSpPr>
        <p:spPr>
          <a:xfrm>
            <a:off x="294640" y="1447800"/>
            <a:ext cx="11602720" cy="4436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ERTO">
            <a:extLst>
              <a:ext uri="{FF2B5EF4-FFF2-40B4-BE49-F238E27FC236}">
                <a16:creationId xmlns:a16="http://schemas.microsoft.com/office/drawing/2014/main" id="{B60DEA19-9AA9-4D02-9385-EE1A5DAD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376433" y="184679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4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3139-BC84-4646-9160-EA10FFA8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92" y="4265"/>
            <a:ext cx="9263018" cy="57993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Electrical Research and Testing </a:t>
            </a:r>
            <a:r>
              <a:rPr lang="en-US" sz="2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Organisation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N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Certification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0A296-3822-4E3B-9322-CC3E0034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" y="6181717"/>
            <a:ext cx="11379200" cy="672018"/>
          </a:xfrm>
        </p:spPr>
        <p:txBody>
          <a:bodyPr>
            <a:normAutofit fontScale="32500" lnSpcReduction="20000"/>
          </a:bodyPr>
          <a:lstStyle/>
          <a:p>
            <a:r>
              <a:rPr lang="en-IN" sz="7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BIS  APPROVED TESTING LAB</a:t>
            </a:r>
            <a:endParaRPr lang="en-IN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IN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91C956-BED1-490D-9BAE-D6564EAC005F}"/>
              </a:ext>
            </a:extLst>
          </p:cNvPr>
          <p:cNvSpPr txBox="1">
            <a:spLocks/>
          </p:cNvSpPr>
          <p:nvPr/>
        </p:nvSpPr>
        <p:spPr>
          <a:xfrm>
            <a:off x="294640" y="1447800"/>
            <a:ext cx="11602720" cy="4436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ERTO">
            <a:extLst>
              <a:ext uri="{FF2B5EF4-FFF2-40B4-BE49-F238E27FC236}">
                <a16:creationId xmlns:a16="http://schemas.microsoft.com/office/drawing/2014/main" id="{B60DEA19-9AA9-4D02-9385-EE1A5DAD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376433" y="184679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CB486-AC69-4754-A3E8-0C466D5EE5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769" y="676283"/>
            <a:ext cx="3774588" cy="53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2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60A296-3822-4E3B-9322-CC3E0034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" y="6156960"/>
            <a:ext cx="11379200" cy="4572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Location well connected to Air , Rail and Road  Transportation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C52CD9-31A5-4CFF-A196-126A56654699}"/>
              </a:ext>
            </a:extLst>
          </p:cNvPr>
          <p:cNvSpPr txBox="1">
            <a:spLocks/>
          </p:cNvSpPr>
          <p:nvPr/>
        </p:nvSpPr>
        <p:spPr>
          <a:xfrm>
            <a:off x="294640" y="146050"/>
            <a:ext cx="9072880" cy="656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Electrical Research and Testing </a:t>
            </a:r>
            <a:r>
              <a:rPr lang="en-U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Organisation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916594-4461-4571-8B2D-6AC46FAE6B96}"/>
              </a:ext>
            </a:extLst>
          </p:cNvPr>
          <p:cNvSpPr txBox="1">
            <a:spLocks/>
          </p:cNvSpPr>
          <p:nvPr/>
        </p:nvSpPr>
        <p:spPr>
          <a:xfrm>
            <a:off x="6096000" y="4219574"/>
            <a:ext cx="5276850" cy="171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A7635-4508-45A7-BBA9-7A716CD3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8" y="1056915"/>
            <a:ext cx="9072880" cy="5036030"/>
          </a:xfrm>
          <a:prstGeom prst="rect">
            <a:avLst/>
          </a:prstGeom>
        </p:spPr>
      </p:pic>
      <p:pic>
        <p:nvPicPr>
          <p:cNvPr id="9" name="Picture 2" descr="ERTO">
            <a:extLst>
              <a:ext uri="{FF2B5EF4-FFF2-40B4-BE49-F238E27FC236}">
                <a16:creationId xmlns:a16="http://schemas.microsoft.com/office/drawing/2014/main" id="{BE516E3F-2EEE-4DD0-A368-5B581D1E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401834" y="184679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6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60A296-3822-4E3B-9322-CC3E0034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" y="6156960"/>
            <a:ext cx="11379200" cy="4572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Laboratory Built with Upgraded Technology and Environmental Friendly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916594-4461-4571-8B2D-6AC46FAE6B96}"/>
              </a:ext>
            </a:extLst>
          </p:cNvPr>
          <p:cNvSpPr txBox="1">
            <a:spLocks/>
          </p:cNvSpPr>
          <p:nvPr/>
        </p:nvSpPr>
        <p:spPr>
          <a:xfrm>
            <a:off x="142240" y="1412240"/>
            <a:ext cx="11775440" cy="474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C52CD9-31A5-4CFF-A196-126A56654699}"/>
              </a:ext>
            </a:extLst>
          </p:cNvPr>
          <p:cNvSpPr txBox="1">
            <a:spLocks/>
          </p:cNvSpPr>
          <p:nvPr/>
        </p:nvSpPr>
        <p:spPr>
          <a:xfrm>
            <a:off x="294639" y="146050"/>
            <a:ext cx="9552093" cy="656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Electrical Research and Testing </a:t>
            </a:r>
            <a:r>
              <a:rPr lang="en-US" sz="3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Organisation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N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Certification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n-IN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2" descr="ERTO">
            <a:extLst>
              <a:ext uri="{FF2B5EF4-FFF2-40B4-BE49-F238E27FC236}">
                <a16:creationId xmlns:a16="http://schemas.microsoft.com/office/drawing/2014/main" id="{D69DED5B-2D81-47CE-9FDD-16C850B9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401834" y="184679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8AC952-B7BE-4221-BFF5-BD700914DC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34" y="1100667"/>
            <a:ext cx="9271000" cy="49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8E747D-513B-48ED-B772-3A26ABD07594}"/>
              </a:ext>
            </a:extLst>
          </p:cNvPr>
          <p:cNvSpPr/>
          <p:nvPr/>
        </p:nvSpPr>
        <p:spPr>
          <a:xfrm>
            <a:off x="2756140" y="1886495"/>
            <a:ext cx="1424803" cy="881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Head of laboratory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(Kinjal Shah)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20+ Yrs. Exp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16AC3E-0B1C-4646-9E94-FE5B63D684E5}"/>
              </a:ext>
            </a:extLst>
          </p:cNvPr>
          <p:cNvSpPr/>
          <p:nvPr/>
        </p:nvSpPr>
        <p:spPr>
          <a:xfrm>
            <a:off x="7966691" y="3119318"/>
            <a:ext cx="1741633" cy="881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Arial Rounded MT Bold" pitchFamily="34" charset="0"/>
              </a:rPr>
              <a:t>Manager instrument transformer testing</a:t>
            </a:r>
          </a:p>
          <a:p>
            <a:r>
              <a:rPr lang="en-US" sz="1200" dirty="0">
                <a:latin typeface="Arial Rounded MT Bold" pitchFamily="34" charset="0"/>
              </a:rPr>
              <a:t>Deepak </a:t>
            </a:r>
            <a:r>
              <a:rPr lang="en-US" sz="1200" dirty="0" err="1">
                <a:latin typeface="Arial Rounded MT Bold" pitchFamily="34" charset="0"/>
              </a:rPr>
              <a:t>Zala</a:t>
            </a:r>
            <a:endParaRPr lang="en-US" sz="1200" dirty="0">
              <a:latin typeface="Arial Rounded MT Bold" pitchFamily="34" charset="0"/>
            </a:endParaRPr>
          </a:p>
          <a:p>
            <a:r>
              <a:rPr lang="en-US" sz="1200" dirty="0">
                <a:latin typeface="Arial Rounded MT Bold" pitchFamily="34" charset="0"/>
              </a:rPr>
              <a:t>18+ Yrs. Exp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17A613-1165-43E3-A780-94635143C7A7}"/>
              </a:ext>
            </a:extLst>
          </p:cNvPr>
          <p:cNvSpPr/>
          <p:nvPr/>
        </p:nvSpPr>
        <p:spPr>
          <a:xfrm>
            <a:off x="5208639" y="1011087"/>
            <a:ext cx="1507919" cy="823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Technical Director 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(Samir Patel)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20+ Yrs. Exp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A38EDA-A607-409E-B23C-8C5E9B1CF433}"/>
              </a:ext>
            </a:extLst>
          </p:cNvPr>
          <p:cNvSpPr/>
          <p:nvPr/>
        </p:nvSpPr>
        <p:spPr>
          <a:xfrm>
            <a:off x="7312354" y="1127601"/>
            <a:ext cx="1507919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HR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Strength : 1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10 Yrs. Exp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9B97AA-7769-4603-957E-5A5BED7EB87D}"/>
              </a:ext>
            </a:extLst>
          </p:cNvPr>
          <p:cNvSpPr/>
          <p:nvPr/>
        </p:nvSpPr>
        <p:spPr>
          <a:xfrm>
            <a:off x="10414639" y="1348400"/>
            <a:ext cx="1498477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Purchase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Strength: 1 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12 Yrs. Exp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419463-F7B0-4652-A60A-E4EA638B5163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>
          <a:xfrm>
            <a:off x="6716558" y="1422756"/>
            <a:ext cx="595796" cy="1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AB7AD2B-7D0D-48B3-825F-7A94BDF8ED44}"/>
              </a:ext>
            </a:extLst>
          </p:cNvPr>
          <p:cNvSpPr/>
          <p:nvPr/>
        </p:nvSpPr>
        <p:spPr>
          <a:xfrm>
            <a:off x="10414639" y="2203408"/>
            <a:ext cx="1527704" cy="7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Testing of transformer.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Strength: 3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25 Yrs. exp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F9EFDE7-187E-4FCE-8470-1722029D4F7F}"/>
              </a:ext>
            </a:extLst>
          </p:cNvPr>
          <p:cNvSpPr/>
          <p:nvPr/>
        </p:nvSpPr>
        <p:spPr>
          <a:xfrm>
            <a:off x="10440765" y="3040459"/>
            <a:ext cx="1472655" cy="787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Testing of instr. </a:t>
            </a:r>
            <a:r>
              <a:rPr lang="en-US" sz="1200" dirty="0" err="1">
                <a:latin typeface="Arial Rounded MT Bold" pitchFamily="34" charset="0"/>
              </a:rPr>
              <a:t>Transfo</a:t>
            </a:r>
            <a:r>
              <a:rPr lang="en-US" sz="1200" dirty="0">
                <a:latin typeface="Arial Rounded MT Bold" pitchFamily="34" charset="0"/>
              </a:rPr>
              <a:t>.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Strength: 2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25 Yrs. exp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720E25E-A1D3-444D-90FF-EEB9D5166EB7}"/>
              </a:ext>
            </a:extLst>
          </p:cNvPr>
          <p:cNvSpPr/>
          <p:nvPr/>
        </p:nvSpPr>
        <p:spPr>
          <a:xfrm>
            <a:off x="10414638" y="3951508"/>
            <a:ext cx="1498782" cy="61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Calibration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Strength:2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12 Yrs. exp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A6067-90B6-4FEF-9D84-C19DC97D5AE4}"/>
              </a:ext>
            </a:extLst>
          </p:cNvPr>
          <p:cNvSpPr/>
          <p:nvPr/>
        </p:nvSpPr>
        <p:spPr>
          <a:xfrm>
            <a:off x="10414336" y="4806504"/>
            <a:ext cx="1498782" cy="787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Customer Attention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Strength:2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20 Yrs. exp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55AC726-2028-4D8F-A95C-FC2722CF15E4}"/>
              </a:ext>
            </a:extLst>
          </p:cNvPr>
          <p:cNvSpPr/>
          <p:nvPr/>
        </p:nvSpPr>
        <p:spPr>
          <a:xfrm>
            <a:off x="278580" y="3565645"/>
            <a:ext cx="1920518" cy="935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R&amp;D &amp; Design Head (Samir Patel)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20+ Yrs. Exp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Team Strength : 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2AC1C1B-FD62-4EE1-B5A3-0E7EAFA7596B}"/>
              </a:ext>
            </a:extLst>
          </p:cNvPr>
          <p:cNvSpPr/>
          <p:nvPr/>
        </p:nvSpPr>
        <p:spPr>
          <a:xfrm>
            <a:off x="6140607" y="3152158"/>
            <a:ext cx="1681241" cy="881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Manager transformer testing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Kaushik Patel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15+ Yrs. Exp</a:t>
            </a:r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9C365E78-2457-4FDA-8C8F-91DAE03D6A90}"/>
              </a:ext>
            </a:extLst>
          </p:cNvPr>
          <p:cNvCxnSpPr>
            <a:cxnSpLocks/>
            <a:stCxn id="8" idx="3"/>
            <a:endCxn id="32" idx="1"/>
          </p:cNvCxnSpPr>
          <p:nvPr/>
        </p:nvCxnSpPr>
        <p:spPr>
          <a:xfrm flipV="1">
            <a:off x="9708324" y="1658364"/>
            <a:ext cx="706315" cy="19016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180EF887-529F-413C-A842-FB1EE43180D3}"/>
              </a:ext>
            </a:extLst>
          </p:cNvPr>
          <p:cNvCxnSpPr>
            <a:cxnSpLocks/>
            <a:stCxn id="8" idx="3"/>
            <a:endCxn id="37" idx="1"/>
          </p:cNvCxnSpPr>
          <p:nvPr/>
        </p:nvCxnSpPr>
        <p:spPr>
          <a:xfrm flipV="1">
            <a:off x="9708324" y="2571764"/>
            <a:ext cx="706315" cy="9882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B584DE94-4358-4CBC-9BC9-296A2207CA0E}"/>
              </a:ext>
            </a:extLst>
          </p:cNvPr>
          <p:cNvCxnSpPr>
            <a:cxnSpLocks/>
            <a:stCxn id="8" idx="3"/>
            <a:endCxn id="38" idx="1"/>
          </p:cNvCxnSpPr>
          <p:nvPr/>
        </p:nvCxnSpPr>
        <p:spPr>
          <a:xfrm flipV="1">
            <a:off x="9708324" y="3433972"/>
            <a:ext cx="732441" cy="1260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5634777C-4EFB-4642-9008-CFBCE6A7CC7F}"/>
              </a:ext>
            </a:extLst>
          </p:cNvPr>
          <p:cNvCxnSpPr>
            <a:cxnSpLocks/>
            <a:stCxn id="8" idx="3"/>
            <a:endCxn id="47" idx="1"/>
          </p:cNvCxnSpPr>
          <p:nvPr/>
        </p:nvCxnSpPr>
        <p:spPr>
          <a:xfrm>
            <a:off x="9708324" y="3560047"/>
            <a:ext cx="706314" cy="7014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3B7E2C2C-84B1-4A47-9AB2-D02FFF9525A1}"/>
              </a:ext>
            </a:extLst>
          </p:cNvPr>
          <p:cNvCxnSpPr>
            <a:cxnSpLocks/>
          </p:cNvCxnSpPr>
          <p:nvPr/>
        </p:nvCxnSpPr>
        <p:spPr>
          <a:xfrm>
            <a:off x="9563481" y="3572848"/>
            <a:ext cx="840104" cy="1639970"/>
          </a:xfrm>
          <a:prstGeom prst="bentConnector3">
            <a:avLst>
              <a:gd name="adj1" fmla="val 590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0F0EE0A8-D254-4C1E-B4C3-C915ED0CFAFD}"/>
              </a:ext>
            </a:extLst>
          </p:cNvPr>
          <p:cNvSpPr/>
          <p:nvPr/>
        </p:nvSpPr>
        <p:spPr>
          <a:xfrm>
            <a:off x="4030173" y="3143551"/>
            <a:ext cx="1965591" cy="881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Manager Calibration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Dixit </a:t>
            </a:r>
            <a:r>
              <a:rPr lang="en-US" sz="1200" dirty="0" err="1">
                <a:latin typeface="Arial Rounded MT Bold" pitchFamily="34" charset="0"/>
              </a:rPr>
              <a:t>Vasava</a:t>
            </a:r>
            <a:endParaRPr lang="en-US" sz="1200" dirty="0">
              <a:latin typeface="Arial Rounded MT Bold" pitchFamily="34" charset="0"/>
            </a:endParaRPr>
          </a:p>
          <a:p>
            <a:pPr algn="ctr"/>
            <a:r>
              <a:rPr lang="en-US" sz="1200" dirty="0">
                <a:latin typeface="Arial Rounded MT Bold" pitchFamily="34" charset="0"/>
              </a:rPr>
              <a:t>11+ Yrs. Exp</a:t>
            </a:r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147296BE-63F5-42CF-87FA-1EC282CDA8BE}"/>
              </a:ext>
            </a:extLst>
          </p:cNvPr>
          <p:cNvCxnSpPr>
            <a:cxnSpLocks/>
            <a:endCxn id="109" idx="0"/>
          </p:cNvCxnSpPr>
          <p:nvPr/>
        </p:nvCxnSpPr>
        <p:spPr>
          <a:xfrm rot="5400000">
            <a:off x="5009519" y="2338295"/>
            <a:ext cx="808707" cy="8018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ECFECC40-04DE-4E46-9034-3B88966533CA}"/>
              </a:ext>
            </a:extLst>
          </p:cNvPr>
          <p:cNvSpPr/>
          <p:nvPr/>
        </p:nvSpPr>
        <p:spPr>
          <a:xfrm>
            <a:off x="7293665" y="4853826"/>
            <a:ext cx="1423853" cy="935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itchFamily="34" charset="0"/>
              </a:rPr>
              <a:t>Operators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Strength - 6</a:t>
            </a:r>
          </a:p>
          <a:p>
            <a:pPr algn="ctr"/>
            <a:r>
              <a:rPr lang="en-US" sz="1200" dirty="0">
                <a:latin typeface="Arial Rounded MT Bold" pitchFamily="34" charset="0"/>
              </a:rPr>
              <a:t>Avg Exp- 10 Yrs.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92777" y="326572"/>
            <a:ext cx="747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Rounded MT Bold" pitchFamily="34" charset="0"/>
              </a:rPr>
              <a:t>Key Employees of the Organization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61702" y="5839097"/>
            <a:ext cx="959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Rounded MT Bold" pitchFamily="34" charset="0"/>
              </a:rPr>
              <a:t>Total Industrial Experience </a:t>
            </a:r>
            <a:r>
              <a:rPr lang="en-US" sz="2400" b="1" dirty="0">
                <a:solidFill>
                  <a:srgbClr val="002060"/>
                </a:solidFill>
                <a:latin typeface="Arial Rounded MT Bold" pitchFamily="34" charset="0"/>
              </a:rPr>
              <a:t>of</a:t>
            </a:r>
            <a:r>
              <a:rPr lang="en-US" sz="2400" dirty="0">
                <a:solidFill>
                  <a:srgbClr val="002060"/>
                </a:solidFill>
                <a:latin typeface="Arial Rounded MT Bold" pitchFamily="34" charset="0"/>
              </a:rPr>
              <a:t> the team is 112 Yrs.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F3A02B-F6CB-417D-A732-BB03B5DB3D27}"/>
              </a:ext>
            </a:extLst>
          </p:cNvPr>
          <p:cNvCxnSpPr>
            <a:cxnSpLocks/>
          </p:cNvCxnSpPr>
          <p:nvPr/>
        </p:nvCxnSpPr>
        <p:spPr>
          <a:xfrm>
            <a:off x="1238839" y="1348400"/>
            <a:ext cx="396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13C2D7-1654-4CCC-9B1B-BDD76CA9E1C5}"/>
              </a:ext>
            </a:extLst>
          </p:cNvPr>
          <p:cNvCxnSpPr/>
          <p:nvPr/>
        </p:nvCxnSpPr>
        <p:spPr>
          <a:xfrm>
            <a:off x="2383971" y="2775573"/>
            <a:ext cx="0" cy="4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D38E770E-BF90-4149-B99E-B94AFDE59F34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>
            <a:off x="4180943" y="2327224"/>
            <a:ext cx="4656565" cy="7920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09131D6-83B5-4EA0-B5C9-7B943B2FA927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1238839" y="1348400"/>
            <a:ext cx="0" cy="2217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294BD7DE-2C67-4407-AA26-A6E9AD18C2CD}"/>
              </a:ext>
            </a:extLst>
          </p:cNvPr>
          <p:cNvCxnSpPr>
            <a:cxnSpLocks/>
            <a:stCxn id="60" idx="2"/>
          </p:cNvCxnSpPr>
          <p:nvPr/>
        </p:nvCxnSpPr>
        <p:spPr>
          <a:xfrm rot="16200000" flipH="1">
            <a:off x="8343755" y="2671089"/>
            <a:ext cx="352120" cy="30771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ERTO">
            <a:extLst>
              <a:ext uri="{FF2B5EF4-FFF2-40B4-BE49-F238E27FC236}">
                <a16:creationId xmlns:a16="http://schemas.microsoft.com/office/drawing/2014/main" id="{5391BEAE-E5D2-49BB-83CC-F2C34064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0266" y="101454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EC1609-44F0-44A9-8B16-176FFDB46B10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6981228" y="2327224"/>
            <a:ext cx="0" cy="824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784CF18-30C6-4DB0-8D90-B2A9A26F9AA8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68542" y="1348400"/>
            <a:ext cx="0" cy="53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2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992777" y="326572"/>
            <a:ext cx="747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Rounded MT Bold" pitchFamily="34" charset="0"/>
              </a:rPr>
              <a:t>Key Employees of the Organization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609725" y="637233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Rounded MT Bold" pitchFamily="34" charset="0"/>
              </a:rPr>
              <a:t>TEAM COMITTED FOR CUSTOMER SATISFACTION</a:t>
            </a:r>
          </a:p>
        </p:txBody>
      </p:sp>
      <p:pic>
        <p:nvPicPr>
          <p:cNvPr id="7" name="Picture 2" descr="ERTO">
            <a:extLst>
              <a:ext uri="{FF2B5EF4-FFF2-40B4-BE49-F238E27FC236}">
                <a16:creationId xmlns:a16="http://schemas.microsoft.com/office/drawing/2014/main" id="{A88B8D7C-D9A4-4B55-997F-09514393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5" b="14999"/>
          <a:stretch>
            <a:fillRect/>
          </a:stretch>
        </p:blipFill>
        <p:spPr bwMode="auto">
          <a:xfrm>
            <a:off x="10250857" y="135321"/>
            <a:ext cx="1527704" cy="11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blob:https://web.whatsapp.com/63b109ff-321a-4028-93a9-08b64803bf6a">
            <a:extLst>
              <a:ext uri="{FF2B5EF4-FFF2-40B4-BE49-F238E27FC236}">
                <a16:creationId xmlns:a16="http://schemas.microsoft.com/office/drawing/2014/main" id="{26C56F07-1A82-458E-BE28-FB3D60CC1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62E75-D7C9-496D-A14B-9E41561891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28" y="1133698"/>
            <a:ext cx="8800572" cy="51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1147</Words>
  <Application>Microsoft Office PowerPoint</Application>
  <PresentationFormat>Widescreen</PresentationFormat>
  <Paragraphs>184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ELECTRICAL RESEARCH AND TESTING ORGANISATION Plot No. 747, Manjusar Village,B/H Gurukrupa Farm,Savli-Vadodara Road, Taluka : Savli, District : Vadodara - 391775 Gujarat, India.             E mail ID : lab.head@erto.in/info@erto.in,   PHONE NO. : 9099061163 Website : www.erto.in</vt:lpstr>
      <vt:lpstr>About  Electrical Research and Testing Organisation </vt:lpstr>
      <vt:lpstr>Electrical Research and Testing Organisation Certification</vt:lpstr>
      <vt:lpstr>Electrical Research and Testing Organisation Certification</vt:lpstr>
      <vt:lpstr>Electrical Research and Testing Organisation Certification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&amp; calibration Standards &amp; Codes</vt:lpstr>
      <vt:lpstr>PowerPoint Presentation</vt:lpstr>
      <vt:lpstr>PowerPoint Presentation</vt:lpstr>
      <vt:lpstr> New facility developed at ERTO with NABL accreditation &amp; Under approval for BIS certification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List of our Valued customer     </vt:lpstr>
      <vt:lpstr> Executed Orders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TMC India</dc:creator>
  <cp:lastModifiedBy>ERTO Customer Support</cp:lastModifiedBy>
  <cp:revision>466</cp:revision>
  <dcterms:created xsi:type="dcterms:W3CDTF">2019-04-11T12:04:56Z</dcterms:created>
  <dcterms:modified xsi:type="dcterms:W3CDTF">2024-02-16T08:21:27Z</dcterms:modified>
</cp:coreProperties>
</file>